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Arimo Bold Italics" panose="020B0604020202020204" charset="0"/>
      <p:regular r:id="rId18"/>
    </p:embeddedFont>
    <p:embeddedFont>
      <p:font typeface="Garet Bold" panose="020B0604020202020204" charset="0"/>
      <p:regular r:id="rId19"/>
    </p:embeddedFont>
    <p:embeddedFont>
      <p:font typeface="Open Sans Bold" panose="020B0604020202020204" charset="0"/>
      <p:regular r:id="rId20"/>
    </p:embeddedFont>
    <p:embeddedFont>
      <p:font typeface="Raleway" pitchFamily="2" charset="0"/>
      <p:regular r:id="rId21"/>
    </p:embeddedFont>
    <p:embeddedFont>
      <p:font typeface="Raleway Bold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22" autoAdjust="0"/>
  </p:normalViewPr>
  <p:slideViewPr>
    <p:cSldViewPr>
      <p:cViewPr varScale="1">
        <p:scale>
          <a:sx n="72" d="100"/>
          <a:sy n="72" d="100"/>
        </p:scale>
        <p:origin x="6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115234" y="-763581"/>
            <a:ext cx="9563688" cy="4781844"/>
          </a:xfrm>
          <a:custGeom>
            <a:avLst/>
            <a:gdLst/>
            <a:ahLst/>
            <a:cxnLst/>
            <a:rect l="l" t="t" r="r" b="b"/>
            <a:pathLst>
              <a:path w="9563688" h="4781844">
                <a:moveTo>
                  <a:pt x="9563688" y="4781844"/>
                </a:moveTo>
                <a:lnTo>
                  <a:pt x="0" y="4781844"/>
                </a:lnTo>
                <a:lnTo>
                  <a:pt x="0" y="0"/>
                </a:lnTo>
                <a:lnTo>
                  <a:pt x="9563688" y="0"/>
                </a:lnTo>
                <a:lnTo>
                  <a:pt x="9563688" y="47818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870401" y="7165905"/>
            <a:ext cx="1902930" cy="1902930"/>
          </a:xfrm>
          <a:custGeom>
            <a:avLst/>
            <a:gdLst/>
            <a:ahLst/>
            <a:cxnLst/>
            <a:rect l="l" t="t" r="r" b="b"/>
            <a:pathLst>
              <a:path w="1902930" h="1902930">
                <a:moveTo>
                  <a:pt x="0" y="0"/>
                </a:moveTo>
                <a:lnTo>
                  <a:pt x="1902930" y="0"/>
                </a:lnTo>
                <a:lnTo>
                  <a:pt x="1902930" y="1902930"/>
                </a:lnTo>
                <a:lnTo>
                  <a:pt x="0" y="1902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211481" y="7165905"/>
            <a:ext cx="1902930" cy="1902930"/>
          </a:xfrm>
          <a:custGeom>
            <a:avLst/>
            <a:gdLst/>
            <a:ahLst/>
            <a:cxnLst/>
            <a:rect l="l" t="t" r="r" b="b"/>
            <a:pathLst>
              <a:path w="1902930" h="1902930">
                <a:moveTo>
                  <a:pt x="0" y="0"/>
                </a:moveTo>
                <a:lnTo>
                  <a:pt x="1902930" y="0"/>
                </a:lnTo>
                <a:lnTo>
                  <a:pt x="1902930" y="1902930"/>
                </a:lnTo>
                <a:lnTo>
                  <a:pt x="0" y="19029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7378596"/>
            <a:ext cx="1778013" cy="1879704"/>
          </a:xfrm>
          <a:custGeom>
            <a:avLst/>
            <a:gdLst/>
            <a:ahLst/>
            <a:cxnLst/>
            <a:rect l="l" t="t" r="r" b="b"/>
            <a:pathLst>
              <a:path w="1778013" h="1879704">
                <a:moveTo>
                  <a:pt x="0" y="0"/>
                </a:moveTo>
                <a:lnTo>
                  <a:pt x="1778013" y="0"/>
                </a:lnTo>
                <a:lnTo>
                  <a:pt x="1778013" y="1879704"/>
                </a:lnTo>
                <a:lnTo>
                  <a:pt x="0" y="1879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833" t="-11127" r="-11764" b="-67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470519"/>
            <a:ext cx="9882600" cy="22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5928"/>
              </a:lnSpc>
            </a:pPr>
            <a:r>
              <a:rPr lang="en-US" sz="3800">
                <a:solidFill>
                  <a:srgbClr val="D00016"/>
                </a:solidFill>
                <a:latin typeface="Open Sans Bold"/>
              </a:rPr>
              <a:t>JUEGOS CLÁSICOS PARA LA INTEGRACIÓN Y EL APRENDIZAJE DE LA CULTURA Y EL IDIOMA ESPAÑOL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66775"/>
            <a:ext cx="4186672" cy="2955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99"/>
              </a:lnSpc>
            </a:pPr>
            <a:r>
              <a:rPr lang="en-US" sz="8499" spc="1461">
                <a:solidFill>
                  <a:srgbClr val="D00016"/>
                </a:solidFill>
                <a:latin typeface="Open Sans Bold"/>
              </a:rPr>
              <a:t>DEMO </a:t>
            </a:r>
          </a:p>
          <a:p>
            <a:pPr>
              <a:lnSpc>
                <a:spcPts val="11899"/>
              </a:lnSpc>
            </a:pPr>
            <a:r>
              <a:rPr lang="en-US" sz="8499" spc="1461">
                <a:solidFill>
                  <a:srgbClr val="D00016"/>
                </a:solidFill>
                <a:latin typeface="Open Sans Bold"/>
              </a:rPr>
              <a:t>FINAL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84700" y="7280223"/>
            <a:ext cx="8115300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0"/>
              </a:lnSpc>
            </a:pPr>
            <a:r>
              <a:rPr lang="en-US" sz="3000">
                <a:solidFill>
                  <a:srgbClr val="E89693"/>
                </a:solidFill>
                <a:latin typeface="Arimo Bold"/>
              </a:rPr>
              <a:t>Team de desarrollo de The Complainers: </a:t>
            </a:r>
          </a:p>
          <a:p>
            <a:pPr>
              <a:lnSpc>
                <a:spcPts val="5100"/>
              </a:lnSpc>
            </a:pPr>
            <a:r>
              <a:rPr lang="en-US" sz="3000">
                <a:solidFill>
                  <a:srgbClr val="E89693"/>
                </a:solidFill>
                <a:latin typeface="Arimo"/>
              </a:rPr>
              <a:t>Reyes Altozano, Tania Graff Dorado, Valentina Andrea Fischer Diaz, Marta García Palomo</a:t>
            </a:r>
          </a:p>
        </p:txBody>
      </p:sp>
      <p:sp>
        <p:nvSpPr>
          <p:cNvPr id="9" name="Freeform 9"/>
          <p:cNvSpPr/>
          <p:nvPr/>
        </p:nvSpPr>
        <p:spPr>
          <a:xfrm>
            <a:off x="9144000" y="721186"/>
            <a:ext cx="2988732" cy="3101515"/>
          </a:xfrm>
          <a:custGeom>
            <a:avLst/>
            <a:gdLst/>
            <a:ahLst/>
            <a:cxnLst/>
            <a:rect l="l" t="t" r="r" b="b"/>
            <a:pathLst>
              <a:path w="2988732" h="3101515">
                <a:moveTo>
                  <a:pt x="0" y="0"/>
                </a:moveTo>
                <a:lnTo>
                  <a:pt x="2988732" y="0"/>
                </a:lnTo>
                <a:lnTo>
                  <a:pt x="2988732" y="3101515"/>
                </a:lnTo>
                <a:lnTo>
                  <a:pt x="0" y="31015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3766243" y="5765243"/>
            <a:ext cx="4429476" cy="4614038"/>
          </a:xfrm>
          <a:custGeom>
            <a:avLst/>
            <a:gdLst/>
            <a:ahLst/>
            <a:cxnLst/>
            <a:rect l="l" t="t" r="r" b="b"/>
            <a:pathLst>
              <a:path w="4429476" h="4614038">
                <a:moveTo>
                  <a:pt x="0" y="0"/>
                </a:moveTo>
                <a:lnTo>
                  <a:pt x="4429476" y="0"/>
                </a:lnTo>
                <a:lnTo>
                  <a:pt x="4429476" y="4614038"/>
                </a:lnTo>
                <a:lnTo>
                  <a:pt x="0" y="4614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67230" y="3412968"/>
            <a:ext cx="4889111" cy="48891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14571" b="-145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2" y="861818"/>
            <a:ext cx="11801069" cy="495134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5467918"/>
            <a:ext cx="12045065" cy="4438397"/>
            <a:chOff x="0" y="0"/>
            <a:chExt cx="3172363" cy="1168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2363" cy="1168960"/>
            </a:xfrm>
            <a:custGeom>
              <a:avLst/>
              <a:gdLst/>
              <a:ahLst/>
              <a:cxnLst/>
              <a:rect l="l" t="t" r="r" b="b"/>
              <a:pathLst>
                <a:path w="3172363" h="1168960">
                  <a:moveTo>
                    <a:pt x="32780" y="0"/>
                  </a:moveTo>
                  <a:lnTo>
                    <a:pt x="3139583" y="0"/>
                  </a:lnTo>
                  <a:cubicBezTo>
                    <a:pt x="3157687" y="0"/>
                    <a:pt x="3172363" y="14676"/>
                    <a:pt x="3172363" y="32780"/>
                  </a:cubicBezTo>
                  <a:lnTo>
                    <a:pt x="3172363" y="1136180"/>
                  </a:lnTo>
                  <a:cubicBezTo>
                    <a:pt x="3172363" y="1154284"/>
                    <a:pt x="3157687" y="1168960"/>
                    <a:pt x="3139583" y="1168960"/>
                  </a:cubicBezTo>
                  <a:lnTo>
                    <a:pt x="32780" y="1168960"/>
                  </a:lnTo>
                  <a:cubicBezTo>
                    <a:pt x="14676" y="1168960"/>
                    <a:pt x="0" y="1154284"/>
                    <a:pt x="0" y="1136180"/>
                  </a:cubicBezTo>
                  <a:lnTo>
                    <a:pt x="0" y="32780"/>
                  </a:lnTo>
                  <a:cubicBezTo>
                    <a:pt x="0" y="14676"/>
                    <a:pt x="14676" y="0"/>
                    <a:pt x="32780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3172363" cy="1168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652772"/>
            <a:ext cx="13573602" cy="55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2"/>
              </a:lnSpc>
              <a:spcBef>
                <a:spcPct val="0"/>
              </a:spcBef>
            </a:pPr>
            <a:r>
              <a:rPr lang="en-US" sz="4200" spc="819">
                <a:solidFill>
                  <a:srgbClr val="D00016"/>
                </a:solidFill>
                <a:latin typeface="Open Sans Bold"/>
              </a:rPr>
              <a:t>FASES DE DESARROLLO DE LOS JUEGOS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0006" y="5469378"/>
            <a:ext cx="11102452" cy="434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Spring 1: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 Pseudocódigo y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estructura básica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 del código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Spring 2: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 introducción de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nuevas funcionalidades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 y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mejoras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 en el código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Demo: 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mejora de la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experiencia de usuario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56528" y="2211014"/>
            <a:ext cx="1999433" cy="2023581"/>
            <a:chOff x="0" y="0"/>
            <a:chExt cx="526600" cy="532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600" cy="532960"/>
            </a:xfrm>
            <a:custGeom>
              <a:avLst/>
              <a:gdLst/>
              <a:ahLst/>
              <a:cxnLst/>
              <a:rect l="l" t="t" r="r" b="b"/>
              <a:pathLst>
                <a:path w="526600" h="532960">
                  <a:moveTo>
                    <a:pt x="197475" y="0"/>
                  </a:moveTo>
                  <a:lnTo>
                    <a:pt x="329125" y="0"/>
                  </a:lnTo>
                  <a:cubicBezTo>
                    <a:pt x="381498" y="0"/>
                    <a:pt x="431727" y="20805"/>
                    <a:pt x="468761" y="57839"/>
                  </a:cubicBezTo>
                  <a:cubicBezTo>
                    <a:pt x="505794" y="94873"/>
                    <a:pt x="526600" y="145101"/>
                    <a:pt x="526600" y="197475"/>
                  </a:cubicBezTo>
                  <a:lnTo>
                    <a:pt x="526600" y="335485"/>
                  </a:lnTo>
                  <a:cubicBezTo>
                    <a:pt x="526600" y="387858"/>
                    <a:pt x="505794" y="438087"/>
                    <a:pt x="468761" y="475121"/>
                  </a:cubicBezTo>
                  <a:cubicBezTo>
                    <a:pt x="431727" y="512154"/>
                    <a:pt x="381498" y="532960"/>
                    <a:pt x="329125" y="532960"/>
                  </a:cubicBezTo>
                  <a:lnTo>
                    <a:pt x="197475" y="532960"/>
                  </a:lnTo>
                  <a:cubicBezTo>
                    <a:pt x="145101" y="532960"/>
                    <a:pt x="94873" y="512154"/>
                    <a:pt x="57839" y="475121"/>
                  </a:cubicBezTo>
                  <a:cubicBezTo>
                    <a:pt x="20805" y="438087"/>
                    <a:pt x="0" y="387858"/>
                    <a:pt x="0" y="335485"/>
                  </a:cubicBezTo>
                  <a:lnTo>
                    <a:pt x="0" y="197475"/>
                  </a:lnTo>
                  <a:cubicBezTo>
                    <a:pt x="0" y="145101"/>
                    <a:pt x="20805" y="94873"/>
                    <a:pt x="57839" y="57839"/>
                  </a:cubicBezTo>
                  <a:cubicBezTo>
                    <a:pt x="94873" y="20805"/>
                    <a:pt x="145101" y="0"/>
                    <a:pt x="197475" y="0"/>
                  </a:cubicBezTo>
                  <a:close/>
                </a:path>
              </a:pathLst>
            </a:custGeom>
            <a:solidFill>
              <a:srgbClr val="D000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26600" cy="53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26888" y="2581311"/>
            <a:ext cx="1458712" cy="1394893"/>
          </a:xfrm>
          <a:custGeom>
            <a:avLst/>
            <a:gdLst/>
            <a:ahLst/>
            <a:cxnLst/>
            <a:rect l="l" t="t" r="r" b="b"/>
            <a:pathLst>
              <a:path w="1458712" h="1394893">
                <a:moveTo>
                  <a:pt x="0" y="0"/>
                </a:moveTo>
                <a:lnTo>
                  <a:pt x="1458712" y="0"/>
                </a:lnTo>
                <a:lnTo>
                  <a:pt x="1458712" y="1394893"/>
                </a:lnTo>
                <a:lnTo>
                  <a:pt x="0" y="1394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522257" y="2211014"/>
            <a:ext cx="1999433" cy="2023581"/>
            <a:chOff x="0" y="0"/>
            <a:chExt cx="526600" cy="53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6600" cy="532960"/>
            </a:xfrm>
            <a:custGeom>
              <a:avLst/>
              <a:gdLst/>
              <a:ahLst/>
              <a:cxnLst/>
              <a:rect l="l" t="t" r="r" b="b"/>
              <a:pathLst>
                <a:path w="526600" h="532960">
                  <a:moveTo>
                    <a:pt x="197475" y="0"/>
                  </a:moveTo>
                  <a:lnTo>
                    <a:pt x="329125" y="0"/>
                  </a:lnTo>
                  <a:cubicBezTo>
                    <a:pt x="381498" y="0"/>
                    <a:pt x="431727" y="20805"/>
                    <a:pt x="468761" y="57839"/>
                  </a:cubicBezTo>
                  <a:cubicBezTo>
                    <a:pt x="505794" y="94873"/>
                    <a:pt x="526600" y="145101"/>
                    <a:pt x="526600" y="197475"/>
                  </a:cubicBezTo>
                  <a:lnTo>
                    <a:pt x="526600" y="335485"/>
                  </a:lnTo>
                  <a:cubicBezTo>
                    <a:pt x="526600" y="387858"/>
                    <a:pt x="505794" y="438087"/>
                    <a:pt x="468761" y="475121"/>
                  </a:cubicBezTo>
                  <a:cubicBezTo>
                    <a:pt x="431727" y="512154"/>
                    <a:pt x="381498" y="532960"/>
                    <a:pt x="329125" y="532960"/>
                  </a:cubicBezTo>
                  <a:lnTo>
                    <a:pt x="197475" y="532960"/>
                  </a:lnTo>
                  <a:cubicBezTo>
                    <a:pt x="145101" y="532960"/>
                    <a:pt x="94873" y="512154"/>
                    <a:pt x="57839" y="475121"/>
                  </a:cubicBezTo>
                  <a:cubicBezTo>
                    <a:pt x="20805" y="438087"/>
                    <a:pt x="0" y="387858"/>
                    <a:pt x="0" y="335485"/>
                  </a:cubicBezTo>
                  <a:lnTo>
                    <a:pt x="0" y="197475"/>
                  </a:lnTo>
                  <a:cubicBezTo>
                    <a:pt x="0" y="145101"/>
                    <a:pt x="20805" y="94873"/>
                    <a:pt x="57839" y="57839"/>
                  </a:cubicBezTo>
                  <a:cubicBezTo>
                    <a:pt x="94873" y="20805"/>
                    <a:pt x="145101" y="0"/>
                    <a:pt x="197475" y="0"/>
                  </a:cubicBezTo>
                  <a:close/>
                </a:path>
              </a:pathLst>
            </a:custGeom>
            <a:solidFill>
              <a:srgbClr val="D000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26600" cy="53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768574" y="2469404"/>
            <a:ext cx="1506800" cy="1506800"/>
          </a:xfrm>
          <a:custGeom>
            <a:avLst/>
            <a:gdLst/>
            <a:ahLst/>
            <a:cxnLst/>
            <a:rect l="l" t="t" r="r" b="b"/>
            <a:pathLst>
              <a:path w="1506800" h="1506800">
                <a:moveTo>
                  <a:pt x="0" y="0"/>
                </a:moveTo>
                <a:lnTo>
                  <a:pt x="1506799" y="0"/>
                </a:lnTo>
                <a:lnTo>
                  <a:pt x="1506799" y="1506800"/>
                </a:lnTo>
                <a:lnTo>
                  <a:pt x="0" y="150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13296" y="4555220"/>
            <a:ext cx="7836920" cy="5074032"/>
            <a:chOff x="0" y="0"/>
            <a:chExt cx="2064045" cy="13363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4045" cy="1336371"/>
            </a:xfrm>
            <a:custGeom>
              <a:avLst/>
              <a:gdLst/>
              <a:ahLst/>
              <a:cxnLst/>
              <a:rect l="l" t="t" r="r" b="b"/>
              <a:pathLst>
                <a:path w="2064045" h="1336371">
                  <a:moveTo>
                    <a:pt x="50382" y="0"/>
                  </a:moveTo>
                  <a:lnTo>
                    <a:pt x="2013663" y="0"/>
                  </a:lnTo>
                  <a:cubicBezTo>
                    <a:pt x="2027025" y="0"/>
                    <a:pt x="2039840" y="5308"/>
                    <a:pt x="2049288" y="14756"/>
                  </a:cubicBezTo>
                  <a:cubicBezTo>
                    <a:pt x="2058737" y="24205"/>
                    <a:pt x="2064045" y="37020"/>
                    <a:pt x="2064045" y="50382"/>
                  </a:cubicBezTo>
                  <a:lnTo>
                    <a:pt x="2064045" y="1285989"/>
                  </a:lnTo>
                  <a:cubicBezTo>
                    <a:pt x="2064045" y="1313814"/>
                    <a:pt x="2041488" y="1336371"/>
                    <a:pt x="2013663" y="1336371"/>
                  </a:cubicBezTo>
                  <a:lnTo>
                    <a:pt x="50382" y="1336371"/>
                  </a:lnTo>
                  <a:cubicBezTo>
                    <a:pt x="37020" y="1336371"/>
                    <a:pt x="24205" y="1331062"/>
                    <a:pt x="14756" y="1321614"/>
                  </a:cubicBezTo>
                  <a:cubicBezTo>
                    <a:pt x="5308" y="1312166"/>
                    <a:pt x="0" y="1299351"/>
                    <a:pt x="0" y="1285989"/>
                  </a:cubicBezTo>
                  <a:lnTo>
                    <a:pt x="0" y="50382"/>
                  </a:lnTo>
                  <a:cubicBezTo>
                    <a:pt x="0" y="22557"/>
                    <a:pt x="22557" y="0"/>
                    <a:pt x="50382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2064045" cy="1336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85022" y="785691"/>
            <a:ext cx="14117956" cy="55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2"/>
              </a:lnSpc>
              <a:spcBef>
                <a:spcPct val="0"/>
              </a:spcBef>
            </a:pPr>
            <a:r>
              <a:rPr lang="en-US" sz="4200" spc="819">
                <a:solidFill>
                  <a:srgbClr val="D00016"/>
                </a:solidFill>
                <a:latin typeface="Open Sans Bold"/>
              </a:rPr>
              <a:t>DESARROLLO PREGUNTAS Y RESPUESTAS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38620" y="5722532"/>
            <a:ext cx="7155051" cy="2619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39" lvl="1" indent="-377820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Arimo"/>
              </a:rPr>
              <a:t>Desarrollar </a:t>
            </a:r>
            <a:r>
              <a:rPr lang="en-US" sz="3499" spc="174">
                <a:solidFill>
                  <a:srgbClr val="FFFFFF"/>
                </a:solidFill>
                <a:latin typeface="Arimo Bold"/>
              </a:rPr>
              <a:t>versiones de otras áreas </a:t>
            </a:r>
            <a:r>
              <a:rPr lang="en-US" sz="3499" spc="174">
                <a:solidFill>
                  <a:srgbClr val="FFFFFF"/>
                </a:solidFill>
                <a:latin typeface="Arimo"/>
              </a:rPr>
              <a:t>de conocimiento</a:t>
            </a:r>
          </a:p>
          <a:p>
            <a:pPr marL="755639" lvl="1" indent="-377820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Arimo Bold"/>
              </a:rPr>
              <a:t>Interfaz</a:t>
            </a:r>
          </a:p>
          <a:p>
            <a:pPr>
              <a:lnSpc>
                <a:spcPts val="5249"/>
              </a:lnSpc>
            </a:pPr>
            <a:endParaRPr lang="en-US" sz="3499" spc="174">
              <a:solidFill>
                <a:srgbClr val="FFFFFF"/>
              </a:solidFill>
              <a:latin typeface="Arimo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37784" y="4555220"/>
            <a:ext cx="7836920" cy="5436254"/>
            <a:chOff x="0" y="0"/>
            <a:chExt cx="2064045" cy="14317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4045" cy="1431771"/>
            </a:xfrm>
            <a:custGeom>
              <a:avLst/>
              <a:gdLst/>
              <a:ahLst/>
              <a:cxnLst/>
              <a:rect l="l" t="t" r="r" b="b"/>
              <a:pathLst>
                <a:path w="2064045" h="1431771">
                  <a:moveTo>
                    <a:pt x="50382" y="0"/>
                  </a:moveTo>
                  <a:lnTo>
                    <a:pt x="2013663" y="0"/>
                  </a:lnTo>
                  <a:cubicBezTo>
                    <a:pt x="2027025" y="0"/>
                    <a:pt x="2039840" y="5308"/>
                    <a:pt x="2049288" y="14756"/>
                  </a:cubicBezTo>
                  <a:cubicBezTo>
                    <a:pt x="2058737" y="24205"/>
                    <a:pt x="2064045" y="37020"/>
                    <a:pt x="2064045" y="50382"/>
                  </a:cubicBezTo>
                  <a:lnTo>
                    <a:pt x="2064045" y="1381389"/>
                  </a:lnTo>
                  <a:cubicBezTo>
                    <a:pt x="2064045" y="1409214"/>
                    <a:pt x="2041488" y="1431771"/>
                    <a:pt x="2013663" y="1431771"/>
                  </a:cubicBezTo>
                  <a:lnTo>
                    <a:pt x="50382" y="1431771"/>
                  </a:lnTo>
                  <a:cubicBezTo>
                    <a:pt x="22557" y="1431771"/>
                    <a:pt x="0" y="1409214"/>
                    <a:pt x="0" y="1381389"/>
                  </a:cubicBezTo>
                  <a:lnTo>
                    <a:pt x="0" y="50382"/>
                  </a:lnTo>
                  <a:cubicBezTo>
                    <a:pt x="0" y="22557"/>
                    <a:pt x="22557" y="0"/>
                    <a:pt x="50382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064045" cy="1431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11405" y="5527850"/>
            <a:ext cx="7656485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spc="175">
                <a:solidFill>
                  <a:srgbClr val="FFFFFF"/>
                </a:solidFill>
                <a:latin typeface="Arimo Bold"/>
              </a:rPr>
              <a:t>Preguntas aleatorias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spc="175">
                <a:solidFill>
                  <a:srgbClr val="FFFFFF"/>
                </a:solidFill>
                <a:latin typeface="Arimo Bold"/>
              </a:rPr>
              <a:t>Mensajes personalizados</a:t>
            </a:r>
            <a:r>
              <a:rPr lang="en-US" sz="3500" spc="175">
                <a:solidFill>
                  <a:srgbClr val="FFFFFF"/>
                </a:solidFill>
                <a:latin typeface="Arimo"/>
              </a:rPr>
              <a:t> según aciertos o no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spc="175">
                <a:solidFill>
                  <a:srgbClr val="FFFFFF"/>
                </a:solidFill>
                <a:latin typeface="Arimo"/>
              </a:rPr>
              <a:t>Función para </a:t>
            </a:r>
            <a:r>
              <a:rPr lang="en-US" sz="3500" spc="175">
                <a:solidFill>
                  <a:srgbClr val="FFFFFF"/>
                </a:solidFill>
                <a:latin typeface="Arimo Bold"/>
              </a:rPr>
              <a:t>abandonar el juego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22092" y="4882244"/>
            <a:ext cx="1668304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 spc="682">
                <a:solidFill>
                  <a:srgbClr val="FFFFFF"/>
                </a:solidFill>
                <a:latin typeface="Arimo Bold"/>
              </a:rPr>
              <a:t>Retos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26589" y="4915535"/>
            <a:ext cx="5190768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 spc="682">
                <a:solidFill>
                  <a:srgbClr val="FFFFFF"/>
                </a:solidFill>
                <a:latin typeface="Arimo Bold"/>
              </a:rPr>
              <a:t>Margen de mejora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56528" y="2211014"/>
            <a:ext cx="1999433" cy="2023581"/>
            <a:chOff x="0" y="0"/>
            <a:chExt cx="526600" cy="532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600" cy="532960"/>
            </a:xfrm>
            <a:custGeom>
              <a:avLst/>
              <a:gdLst/>
              <a:ahLst/>
              <a:cxnLst/>
              <a:rect l="l" t="t" r="r" b="b"/>
              <a:pathLst>
                <a:path w="526600" h="532960">
                  <a:moveTo>
                    <a:pt x="197475" y="0"/>
                  </a:moveTo>
                  <a:lnTo>
                    <a:pt x="329125" y="0"/>
                  </a:lnTo>
                  <a:cubicBezTo>
                    <a:pt x="381498" y="0"/>
                    <a:pt x="431727" y="20805"/>
                    <a:pt x="468761" y="57839"/>
                  </a:cubicBezTo>
                  <a:cubicBezTo>
                    <a:pt x="505794" y="94873"/>
                    <a:pt x="526600" y="145101"/>
                    <a:pt x="526600" y="197475"/>
                  </a:cubicBezTo>
                  <a:lnTo>
                    <a:pt x="526600" y="335485"/>
                  </a:lnTo>
                  <a:cubicBezTo>
                    <a:pt x="526600" y="387858"/>
                    <a:pt x="505794" y="438087"/>
                    <a:pt x="468761" y="475121"/>
                  </a:cubicBezTo>
                  <a:cubicBezTo>
                    <a:pt x="431727" y="512154"/>
                    <a:pt x="381498" y="532960"/>
                    <a:pt x="329125" y="532960"/>
                  </a:cubicBezTo>
                  <a:lnTo>
                    <a:pt x="197475" y="532960"/>
                  </a:lnTo>
                  <a:cubicBezTo>
                    <a:pt x="145101" y="532960"/>
                    <a:pt x="94873" y="512154"/>
                    <a:pt x="57839" y="475121"/>
                  </a:cubicBezTo>
                  <a:cubicBezTo>
                    <a:pt x="20805" y="438087"/>
                    <a:pt x="0" y="387858"/>
                    <a:pt x="0" y="335485"/>
                  </a:cubicBezTo>
                  <a:lnTo>
                    <a:pt x="0" y="197475"/>
                  </a:lnTo>
                  <a:cubicBezTo>
                    <a:pt x="0" y="145101"/>
                    <a:pt x="20805" y="94873"/>
                    <a:pt x="57839" y="57839"/>
                  </a:cubicBezTo>
                  <a:cubicBezTo>
                    <a:pt x="94873" y="20805"/>
                    <a:pt x="145101" y="0"/>
                    <a:pt x="197475" y="0"/>
                  </a:cubicBezTo>
                  <a:close/>
                </a:path>
              </a:pathLst>
            </a:custGeom>
            <a:solidFill>
              <a:srgbClr val="D000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26600" cy="53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26888" y="2581311"/>
            <a:ext cx="1458712" cy="1394893"/>
          </a:xfrm>
          <a:custGeom>
            <a:avLst/>
            <a:gdLst/>
            <a:ahLst/>
            <a:cxnLst/>
            <a:rect l="l" t="t" r="r" b="b"/>
            <a:pathLst>
              <a:path w="1458712" h="1394893">
                <a:moveTo>
                  <a:pt x="0" y="0"/>
                </a:moveTo>
                <a:lnTo>
                  <a:pt x="1458712" y="0"/>
                </a:lnTo>
                <a:lnTo>
                  <a:pt x="1458712" y="1394893"/>
                </a:lnTo>
                <a:lnTo>
                  <a:pt x="0" y="1394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522257" y="2211014"/>
            <a:ext cx="1999433" cy="2023581"/>
            <a:chOff x="0" y="0"/>
            <a:chExt cx="526600" cy="53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6600" cy="532960"/>
            </a:xfrm>
            <a:custGeom>
              <a:avLst/>
              <a:gdLst/>
              <a:ahLst/>
              <a:cxnLst/>
              <a:rect l="l" t="t" r="r" b="b"/>
              <a:pathLst>
                <a:path w="526600" h="532960">
                  <a:moveTo>
                    <a:pt x="197475" y="0"/>
                  </a:moveTo>
                  <a:lnTo>
                    <a:pt x="329125" y="0"/>
                  </a:lnTo>
                  <a:cubicBezTo>
                    <a:pt x="381498" y="0"/>
                    <a:pt x="431727" y="20805"/>
                    <a:pt x="468761" y="57839"/>
                  </a:cubicBezTo>
                  <a:cubicBezTo>
                    <a:pt x="505794" y="94873"/>
                    <a:pt x="526600" y="145101"/>
                    <a:pt x="526600" y="197475"/>
                  </a:cubicBezTo>
                  <a:lnTo>
                    <a:pt x="526600" y="335485"/>
                  </a:lnTo>
                  <a:cubicBezTo>
                    <a:pt x="526600" y="387858"/>
                    <a:pt x="505794" y="438087"/>
                    <a:pt x="468761" y="475121"/>
                  </a:cubicBezTo>
                  <a:cubicBezTo>
                    <a:pt x="431727" y="512154"/>
                    <a:pt x="381498" y="532960"/>
                    <a:pt x="329125" y="532960"/>
                  </a:cubicBezTo>
                  <a:lnTo>
                    <a:pt x="197475" y="532960"/>
                  </a:lnTo>
                  <a:cubicBezTo>
                    <a:pt x="145101" y="532960"/>
                    <a:pt x="94873" y="512154"/>
                    <a:pt x="57839" y="475121"/>
                  </a:cubicBezTo>
                  <a:cubicBezTo>
                    <a:pt x="20805" y="438087"/>
                    <a:pt x="0" y="387858"/>
                    <a:pt x="0" y="335485"/>
                  </a:cubicBezTo>
                  <a:lnTo>
                    <a:pt x="0" y="197475"/>
                  </a:lnTo>
                  <a:cubicBezTo>
                    <a:pt x="0" y="145101"/>
                    <a:pt x="20805" y="94873"/>
                    <a:pt x="57839" y="57839"/>
                  </a:cubicBezTo>
                  <a:cubicBezTo>
                    <a:pt x="94873" y="20805"/>
                    <a:pt x="145101" y="0"/>
                    <a:pt x="197475" y="0"/>
                  </a:cubicBezTo>
                  <a:close/>
                </a:path>
              </a:pathLst>
            </a:custGeom>
            <a:solidFill>
              <a:srgbClr val="D000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26600" cy="53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768574" y="2469404"/>
            <a:ext cx="1506800" cy="1506800"/>
          </a:xfrm>
          <a:custGeom>
            <a:avLst/>
            <a:gdLst/>
            <a:ahLst/>
            <a:cxnLst/>
            <a:rect l="l" t="t" r="r" b="b"/>
            <a:pathLst>
              <a:path w="1506800" h="1506800">
                <a:moveTo>
                  <a:pt x="0" y="0"/>
                </a:moveTo>
                <a:lnTo>
                  <a:pt x="1506799" y="0"/>
                </a:lnTo>
                <a:lnTo>
                  <a:pt x="1506799" y="1506800"/>
                </a:lnTo>
                <a:lnTo>
                  <a:pt x="0" y="150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13296" y="4555220"/>
            <a:ext cx="7836920" cy="5074032"/>
            <a:chOff x="0" y="0"/>
            <a:chExt cx="2064045" cy="13363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4045" cy="1336371"/>
            </a:xfrm>
            <a:custGeom>
              <a:avLst/>
              <a:gdLst/>
              <a:ahLst/>
              <a:cxnLst/>
              <a:rect l="l" t="t" r="r" b="b"/>
              <a:pathLst>
                <a:path w="2064045" h="1336371">
                  <a:moveTo>
                    <a:pt x="50382" y="0"/>
                  </a:moveTo>
                  <a:lnTo>
                    <a:pt x="2013663" y="0"/>
                  </a:lnTo>
                  <a:cubicBezTo>
                    <a:pt x="2027025" y="0"/>
                    <a:pt x="2039840" y="5308"/>
                    <a:pt x="2049288" y="14756"/>
                  </a:cubicBezTo>
                  <a:cubicBezTo>
                    <a:pt x="2058737" y="24205"/>
                    <a:pt x="2064045" y="37020"/>
                    <a:pt x="2064045" y="50382"/>
                  </a:cubicBezTo>
                  <a:lnTo>
                    <a:pt x="2064045" y="1285989"/>
                  </a:lnTo>
                  <a:cubicBezTo>
                    <a:pt x="2064045" y="1313814"/>
                    <a:pt x="2041488" y="1336371"/>
                    <a:pt x="2013663" y="1336371"/>
                  </a:cubicBezTo>
                  <a:lnTo>
                    <a:pt x="50382" y="1336371"/>
                  </a:lnTo>
                  <a:cubicBezTo>
                    <a:pt x="37020" y="1336371"/>
                    <a:pt x="24205" y="1331062"/>
                    <a:pt x="14756" y="1321614"/>
                  </a:cubicBezTo>
                  <a:cubicBezTo>
                    <a:pt x="5308" y="1312166"/>
                    <a:pt x="0" y="1299351"/>
                    <a:pt x="0" y="1285989"/>
                  </a:cubicBezTo>
                  <a:lnTo>
                    <a:pt x="0" y="50382"/>
                  </a:lnTo>
                  <a:cubicBezTo>
                    <a:pt x="0" y="22557"/>
                    <a:pt x="22557" y="0"/>
                    <a:pt x="50382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2064045" cy="1336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790837" y="787526"/>
            <a:ext cx="8706326" cy="55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2"/>
              </a:lnSpc>
              <a:spcBef>
                <a:spcPct val="0"/>
              </a:spcBef>
            </a:pPr>
            <a:r>
              <a:rPr lang="en-US" sz="4200" spc="819">
                <a:solidFill>
                  <a:srgbClr val="D00016"/>
                </a:solidFill>
                <a:latin typeface="Open Sans Bold"/>
              </a:rPr>
              <a:t>DESARROLLO AHORCADO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38620" y="5722532"/>
            <a:ext cx="7155051" cy="3276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39" lvl="1" indent="-377820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Arimo"/>
              </a:rPr>
              <a:t>Desarrollar versiones de </a:t>
            </a:r>
            <a:r>
              <a:rPr lang="en-US" sz="3499" spc="174">
                <a:solidFill>
                  <a:srgbClr val="FFFFFF"/>
                </a:solidFill>
                <a:latin typeface="Arimo Bold"/>
              </a:rPr>
              <a:t>otras lenguas oficiales </a:t>
            </a:r>
            <a:r>
              <a:rPr lang="en-US" sz="3499" spc="174">
                <a:solidFill>
                  <a:srgbClr val="FFFFFF"/>
                </a:solidFill>
                <a:latin typeface="Arimo"/>
              </a:rPr>
              <a:t>del estado</a:t>
            </a:r>
          </a:p>
          <a:p>
            <a:pPr marL="755639" lvl="1" indent="-377820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Arimo Bold"/>
              </a:rPr>
              <a:t>Interfaz</a:t>
            </a:r>
          </a:p>
          <a:p>
            <a:pPr>
              <a:lnSpc>
                <a:spcPts val="5249"/>
              </a:lnSpc>
            </a:pPr>
            <a:endParaRPr lang="en-US" sz="3499" spc="174">
              <a:solidFill>
                <a:srgbClr val="FFFFFF"/>
              </a:solidFill>
              <a:latin typeface="Arimo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37784" y="4555220"/>
            <a:ext cx="7836920" cy="5436254"/>
            <a:chOff x="0" y="0"/>
            <a:chExt cx="2064045" cy="14317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4045" cy="1431771"/>
            </a:xfrm>
            <a:custGeom>
              <a:avLst/>
              <a:gdLst/>
              <a:ahLst/>
              <a:cxnLst/>
              <a:rect l="l" t="t" r="r" b="b"/>
              <a:pathLst>
                <a:path w="2064045" h="1431771">
                  <a:moveTo>
                    <a:pt x="50382" y="0"/>
                  </a:moveTo>
                  <a:lnTo>
                    <a:pt x="2013663" y="0"/>
                  </a:lnTo>
                  <a:cubicBezTo>
                    <a:pt x="2027025" y="0"/>
                    <a:pt x="2039840" y="5308"/>
                    <a:pt x="2049288" y="14756"/>
                  </a:cubicBezTo>
                  <a:cubicBezTo>
                    <a:pt x="2058737" y="24205"/>
                    <a:pt x="2064045" y="37020"/>
                    <a:pt x="2064045" y="50382"/>
                  </a:cubicBezTo>
                  <a:lnTo>
                    <a:pt x="2064045" y="1381389"/>
                  </a:lnTo>
                  <a:cubicBezTo>
                    <a:pt x="2064045" y="1409214"/>
                    <a:pt x="2041488" y="1431771"/>
                    <a:pt x="2013663" y="1431771"/>
                  </a:cubicBezTo>
                  <a:lnTo>
                    <a:pt x="50382" y="1431771"/>
                  </a:lnTo>
                  <a:cubicBezTo>
                    <a:pt x="22557" y="1431771"/>
                    <a:pt x="0" y="1409214"/>
                    <a:pt x="0" y="1381389"/>
                  </a:cubicBezTo>
                  <a:lnTo>
                    <a:pt x="0" y="50382"/>
                  </a:lnTo>
                  <a:cubicBezTo>
                    <a:pt x="0" y="22557"/>
                    <a:pt x="22557" y="0"/>
                    <a:pt x="50382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064045" cy="1431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11405" y="5527850"/>
            <a:ext cx="7221818" cy="332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spc="175">
                <a:solidFill>
                  <a:srgbClr val="FFFFFF"/>
                </a:solidFill>
                <a:latin typeface="Arimo"/>
              </a:rPr>
              <a:t>Avance del</a:t>
            </a:r>
            <a:r>
              <a:rPr lang="en-US" sz="3500" spc="175">
                <a:solidFill>
                  <a:srgbClr val="FFFFFF"/>
                </a:solidFill>
                <a:latin typeface="Arimo Bold"/>
              </a:rPr>
              <a:t> dibujo</a:t>
            </a:r>
            <a:r>
              <a:rPr lang="en-US" sz="3500" spc="175">
                <a:solidFill>
                  <a:srgbClr val="FFFFFF"/>
                </a:solidFill>
                <a:latin typeface="Arimo"/>
              </a:rPr>
              <a:t> del ahorcado en cada intento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spc="175">
                <a:solidFill>
                  <a:srgbClr val="FFFFFF"/>
                </a:solidFill>
                <a:latin typeface="Arimo"/>
              </a:rPr>
              <a:t>Función sustituir </a:t>
            </a:r>
            <a:r>
              <a:rPr lang="en-US" sz="3500" spc="175">
                <a:solidFill>
                  <a:srgbClr val="FFFFFF"/>
                </a:solidFill>
                <a:latin typeface="Arimo Bold"/>
              </a:rPr>
              <a:t>letra duplicada</a:t>
            </a:r>
            <a:r>
              <a:rPr lang="en-US" sz="3500" spc="175">
                <a:solidFill>
                  <a:srgbClr val="FFFFFF"/>
                </a:solidFill>
                <a:latin typeface="Arimo"/>
              </a:rPr>
              <a:t> en palabra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spc="175">
                <a:solidFill>
                  <a:srgbClr val="FFFFFF"/>
                </a:solidFill>
                <a:latin typeface="Arimo Bold"/>
              </a:rPr>
              <a:t>Manejo de errores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22092" y="4882244"/>
            <a:ext cx="1668304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 spc="682">
                <a:solidFill>
                  <a:srgbClr val="FFFFFF"/>
                </a:solidFill>
                <a:latin typeface="Arimo Bold"/>
              </a:rPr>
              <a:t>Retos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26589" y="4915535"/>
            <a:ext cx="5190768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 spc="682">
                <a:solidFill>
                  <a:srgbClr val="FFFFFF"/>
                </a:solidFill>
                <a:latin typeface="Arimo Bold"/>
              </a:rPr>
              <a:t>Margen de mejora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56528" y="2211014"/>
            <a:ext cx="1999433" cy="2023581"/>
            <a:chOff x="0" y="0"/>
            <a:chExt cx="526600" cy="532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600" cy="532960"/>
            </a:xfrm>
            <a:custGeom>
              <a:avLst/>
              <a:gdLst/>
              <a:ahLst/>
              <a:cxnLst/>
              <a:rect l="l" t="t" r="r" b="b"/>
              <a:pathLst>
                <a:path w="526600" h="532960">
                  <a:moveTo>
                    <a:pt x="197475" y="0"/>
                  </a:moveTo>
                  <a:lnTo>
                    <a:pt x="329125" y="0"/>
                  </a:lnTo>
                  <a:cubicBezTo>
                    <a:pt x="381498" y="0"/>
                    <a:pt x="431727" y="20805"/>
                    <a:pt x="468761" y="57839"/>
                  </a:cubicBezTo>
                  <a:cubicBezTo>
                    <a:pt x="505794" y="94873"/>
                    <a:pt x="526600" y="145101"/>
                    <a:pt x="526600" y="197475"/>
                  </a:cubicBezTo>
                  <a:lnTo>
                    <a:pt x="526600" y="335485"/>
                  </a:lnTo>
                  <a:cubicBezTo>
                    <a:pt x="526600" y="387858"/>
                    <a:pt x="505794" y="438087"/>
                    <a:pt x="468761" y="475121"/>
                  </a:cubicBezTo>
                  <a:cubicBezTo>
                    <a:pt x="431727" y="512154"/>
                    <a:pt x="381498" y="532960"/>
                    <a:pt x="329125" y="532960"/>
                  </a:cubicBezTo>
                  <a:lnTo>
                    <a:pt x="197475" y="532960"/>
                  </a:lnTo>
                  <a:cubicBezTo>
                    <a:pt x="145101" y="532960"/>
                    <a:pt x="94873" y="512154"/>
                    <a:pt x="57839" y="475121"/>
                  </a:cubicBezTo>
                  <a:cubicBezTo>
                    <a:pt x="20805" y="438087"/>
                    <a:pt x="0" y="387858"/>
                    <a:pt x="0" y="335485"/>
                  </a:cubicBezTo>
                  <a:lnTo>
                    <a:pt x="0" y="197475"/>
                  </a:lnTo>
                  <a:cubicBezTo>
                    <a:pt x="0" y="145101"/>
                    <a:pt x="20805" y="94873"/>
                    <a:pt x="57839" y="57839"/>
                  </a:cubicBezTo>
                  <a:cubicBezTo>
                    <a:pt x="94873" y="20805"/>
                    <a:pt x="145101" y="0"/>
                    <a:pt x="197475" y="0"/>
                  </a:cubicBezTo>
                  <a:close/>
                </a:path>
              </a:pathLst>
            </a:custGeom>
            <a:solidFill>
              <a:srgbClr val="D000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526600" cy="53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26888" y="2581311"/>
            <a:ext cx="1458712" cy="1394893"/>
          </a:xfrm>
          <a:custGeom>
            <a:avLst/>
            <a:gdLst/>
            <a:ahLst/>
            <a:cxnLst/>
            <a:rect l="l" t="t" r="r" b="b"/>
            <a:pathLst>
              <a:path w="1458712" h="1394893">
                <a:moveTo>
                  <a:pt x="0" y="0"/>
                </a:moveTo>
                <a:lnTo>
                  <a:pt x="1458712" y="0"/>
                </a:lnTo>
                <a:lnTo>
                  <a:pt x="1458712" y="1394893"/>
                </a:lnTo>
                <a:lnTo>
                  <a:pt x="0" y="1394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2522257" y="2211014"/>
            <a:ext cx="1999433" cy="2023581"/>
            <a:chOff x="0" y="0"/>
            <a:chExt cx="526600" cy="53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6600" cy="532960"/>
            </a:xfrm>
            <a:custGeom>
              <a:avLst/>
              <a:gdLst/>
              <a:ahLst/>
              <a:cxnLst/>
              <a:rect l="l" t="t" r="r" b="b"/>
              <a:pathLst>
                <a:path w="526600" h="532960">
                  <a:moveTo>
                    <a:pt x="197475" y="0"/>
                  </a:moveTo>
                  <a:lnTo>
                    <a:pt x="329125" y="0"/>
                  </a:lnTo>
                  <a:cubicBezTo>
                    <a:pt x="381498" y="0"/>
                    <a:pt x="431727" y="20805"/>
                    <a:pt x="468761" y="57839"/>
                  </a:cubicBezTo>
                  <a:cubicBezTo>
                    <a:pt x="505794" y="94873"/>
                    <a:pt x="526600" y="145101"/>
                    <a:pt x="526600" y="197475"/>
                  </a:cubicBezTo>
                  <a:lnTo>
                    <a:pt x="526600" y="335485"/>
                  </a:lnTo>
                  <a:cubicBezTo>
                    <a:pt x="526600" y="387858"/>
                    <a:pt x="505794" y="438087"/>
                    <a:pt x="468761" y="475121"/>
                  </a:cubicBezTo>
                  <a:cubicBezTo>
                    <a:pt x="431727" y="512154"/>
                    <a:pt x="381498" y="532960"/>
                    <a:pt x="329125" y="532960"/>
                  </a:cubicBezTo>
                  <a:lnTo>
                    <a:pt x="197475" y="532960"/>
                  </a:lnTo>
                  <a:cubicBezTo>
                    <a:pt x="145101" y="532960"/>
                    <a:pt x="94873" y="512154"/>
                    <a:pt x="57839" y="475121"/>
                  </a:cubicBezTo>
                  <a:cubicBezTo>
                    <a:pt x="20805" y="438087"/>
                    <a:pt x="0" y="387858"/>
                    <a:pt x="0" y="335485"/>
                  </a:cubicBezTo>
                  <a:lnTo>
                    <a:pt x="0" y="197475"/>
                  </a:lnTo>
                  <a:cubicBezTo>
                    <a:pt x="0" y="145101"/>
                    <a:pt x="20805" y="94873"/>
                    <a:pt x="57839" y="57839"/>
                  </a:cubicBezTo>
                  <a:cubicBezTo>
                    <a:pt x="94873" y="20805"/>
                    <a:pt x="145101" y="0"/>
                    <a:pt x="197475" y="0"/>
                  </a:cubicBezTo>
                  <a:close/>
                </a:path>
              </a:pathLst>
            </a:custGeom>
            <a:solidFill>
              <a:srgbClr val="D000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526600" cy="532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768574" y="2469404"/>
            <a:ext cx="1506800" cy="1506800"/>
          </a:xfrm>
          <a:custGeom>
            <a:avLst/>
            <a:gdLst/>
            <a:ahLst/>
            <a:cxnLst/>
            <a:rect l="l" t="t" r="r" b="b"/>
            <a:pathLst>
              <a:path w="1506800" h="1506800">
                <a:moveTo>
                  <a:pt x="0" y="0"/>
                </a:moveTo>
                <a:lnTo>
                  <a:pt x="1506799" y="0"/>
                </a:lnTo>
                <a:lnTo>
                  <a:pt x="1506799" y="1506800"/>
                </a:lnTo>
                <a:lnTo>
                  <a:pt x="0" y="1506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513296" y="4555220"/>
            <a:ext cx="7836920" cy="5074032"/>
            <a:chOff x="0" y="0"/>
            <a:chExt cx="2064045" cy="13363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4045" cy="1336371"/>
            </a:xfrm>
            <a:custGeom>
              <a:avLst/>
              <a:gdLst/>
              <a:ahLst/>
              <a:cxnLst/>
              <a:rect l="l" t="t" r="r" b="b"/>
              <a:pathLst>
                <a:path w="2064045" h="1336371">
                  <a:moveTo>
                    <a:pt x="50382" y="0"/>
                  </a:moveTo>
                  <a:lnTo>
                    <a:pt x="2013663" y="0"/>
                  </a:lnTo>
                  <a:cubicBezTo>
                    <a:pt x="2027025" y="0"/>
                    <a:pt x="2039840" y="5308"/>
                    <a:pt x="2049288" y="14756"/>
                  </a:cubicBezTo>
                  <a:cubicBezTo>
                    <a:pt x="2058737" y="24205"/>
                    <a:pt x="2064045" y="37020"/>
                    <a:pt x="2064045" y="50382"/>
                  </a:cubicBezTo>
                  <a:lnTo>
                    <a:pt x="2064045" y="1285989"/>
                  </a:lnTo>
                  <a:cubicBezTo>
                    <a:pt x="2064045" y="1313814"/>
                    <a:pt x="2041488" y="1336371"/>
                    <a:pt x="2013663" y="1336371"/>
                  </a:cubicBezTo>
                  <a:lnTo>
                    <a:pt x="50382" y="1336371"/>
                  </a:lnTo>
                  <a:cubicBezTo>
                    <a:pt x="37020" y="1336371"/>
                    <a:pt x="24205" y="1331062"/>
                    <a:pt x="14756" y="1321614"/>
                  </a:cubicBezTo>
                  <a:cubicBezTo>
                    <a:pt x="5308" y="1312166"/>
                    <a:pt x="0" y="1299351"/>
                    <a:pt x="0" y="1285989"/>
                  </a:cubicBezTo>
                  <a:lnTo>
                    <a:pt x="0" y="50382"/>
                  </a:lnTo>
                  <a:cubicBezTo>
                    <a:pt x="0" y="22557"/>
                    <a:pt x="22557" y="0"/>
                    <a:pt x="50382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2064045" cy="1336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483227" y="787526"/>
            <a:ext cx="13321546" cy="558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2"/>
              </a:lnSpc>
              <a:spcBef>
                <a:spcPct val="0"/>
              </a:spcBef>
            </a:pPr>
            <a:r>
              <a:rPr lang="en-US" sz="4200" spc="819">
                <a:solidFill>
                  <a:srgbClr val="D00016"/>
                </a:solidFill>
                <a:latin typeface="Open Sans Bold"/>
              </a:rPr>
              <a:t>DESARROLLO PIEDRA, PAPEL O TIJERA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38620" y="5722532"/>
            <a:ext cx="7155051" cy="393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39" lvl="1" indent="-377820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Arimo"/>
              </a:rPr>
              <a:t>Agregar alguna</a:t>
            </a:r>
            <a:r>
              <a:rPr lang="en-US" sz="3499" spc="174">
                <a:solidFill>
                  <a:srgbClr val="FFFFFF"/>
                </a:solidFill>
                <a:latin typeface="Arimo Bold"/>
              </a:rPr>
              <a:t> función o mensaje</a:t>
            </a:r>
            <a:r>
              <a:rPr lang="en-US" sz="3499" spc="174">
                <a:solidFill>
                  <a:srgbClr val="FFFFFF"/>
                </a:solidFill>
                <a:latin typeface="Arimo"/>
              </a:rPr>
              <a:t> </a:t>
            </a:r>
            <a:r>
              <a:rPr lang="en-US" sz="3499" spc="174">
                <a:solidFill>
                  <a:srgbClr val="FFFFFF"/>
                </a:solidFill>
                <a:latin typeface="Arimo Bold"/>
              </a:rPr>
              <a:t>novedoso </a:t>
            </a:r>
            <a:r>
              <a:rPr lang="en-US" sz="3499" spc="174">
                <a:solidFill>
                  <a:srgbClr val="FFFFFF"/>
                </a:solidFill>
                <a:latin typeface="Arimo"/>
              </a:rPr>
              <a:t>para diferenciarlo del juego</a:t>
            </a:r>
            <a:r>
              <a:rPr lang="en-US" sz="3499" spc="174">
                <a:solidFill>
                  <a:srgbClr val="FFFFFF"/>
                </a:solidFill>
                <a:latin typeface="Arimo Bold"/>
              </a:rPr>
              <a:t> clásico.</a:t>
            </a:r>
          </a:p>
          <a:p>
            <a:pPr marL="755639" lvl="1" indent="-377820">
              <a:lnSpc>
                <a:spcPts val="5249"/>
              </a:lnSpc>
              <a:buFont typeface="Arial"/>
              <a:buChar char="•"/>
            </a:pPr>
            <a:r>
              <a:rPr lang="en-US" sz="3499" spc="174">
                <a:solidFill>
                  <a:srgbClr val="FFFFFF"/>
                </a:solidFill>
                <a:latin typeface="Arimo Bold"/>
              </a:rPr>
              <a:t>Interfaz</a:t>
            </a:r>
          </a:p>
          <a:p>
            <a:pPr>
              <a:lnSpc>
                <a:spcPts val="5249"/>
              </a:lnSpc>
            </a:pPr>
            <a:endParaRPr lang="en-US" sz="3499" spc="174">
              <a:solidFill>
                <a:srgbClr val="FFFFFF"/>
              </a:solidFill>
              <a:latin typeface="Arimo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937784" y="4555220"/>
            <a:ext cx="7836920" cy="5436254"/>
            <a:chOff x="0" y="0"/>
            <a:chExt cx="2064045" cy="143177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64045" cy="1431771"/>
            </a:xfrm>
            <a:custGeom>
              <a:avLst/>
              <a:gdLst/>
              <a:ahLst/>
              <a:cxnLst/>
              <a:rect l="l" t="t" r="r" b="b"/>
              <a:pathLst>
                <a:path w="2064045" h="1431771">
                  <a:moveTo>
                    <a:pt x="50382" y="0"/>
                  </a:moveTo>
                  <a:lnTo>
                    <a:pt x="2013663" y="0"/>
                  </a:lnTo>
                  <a:cubicBezTo>
                    <a:pt x="2027025" y="0"/>
                    <a:pt x="2039840" y="5308"/>
                    <a:pt x="2049288" y="14756"/>
                  </a:cubicBezTo>
                  <a:cubicBezTo>
                    <a:pt x="2058737" y="24205"/>
                    <a:pt x="2064045" y="37020"/>
                    <a:pt x="2064045" y="50382"/>
                  </a:cubicBezTo>
                  <a:lnTo>
                    <a:pt x="2064045" y="1381389"/>
                  </a:lnTo>
                  <a:cubicBezTo>
                    <a:pt x="2064045" y="1409214"/>
                    <a:pt x="2041488" y="1431771"/>
                    <a:pt x="2013663" y="1431771"/>
                  </a:cubicBezTo>
                  <a:lnTo>
                    <a:pt x="50382" y="1431771"/>
                  </a:lnTo>
                  <a:cubicBezTo>
                    <a:pt x="22557" y="1431771"/>
                    <a:pt x="0" y="1409214"/>
                    <a:pt x="0" y="1381389"/>
                  </a:cubicBezTo>
                  <a:lnTo>
                    <a:pt x="0" y="50382"/>
                  </a:lnTo>
                  <a:cubicBezTo>
                    <a:pt x="0" y="22557"/>
                    <a:pt x="22557" y="0"/>
                    <a:pt x="50382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2064045" cy="1431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11405" y="5527850"/>
            <a:ext cx="7221818" cy="39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spc="175">
                <a:solidFill>
                  <a:srgbClr val="FFFFFF"/>
                </a:solidFill>
                <a:latin typeface="Arimo"/>
              </a:rPr>
              <a:t>Contemplar todas las </a:t>
            </a:r>
            <a:r>
              <a:rPr lang="en-US" sz="3500" spc="175">
                <a:solidFill>
                  <a:srgbClr val="FFFFFF"/>
                </a:solidFill>
                <a:latin typeface="Arimo Bold"/>
              </a:rPr>
              <a:t>posibles jugadas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spc="175">
                <a:solidFill>
                  <a:srgbClr val="FFFFFF"/>
                </a:solidFill>
                <a:latin typeface="Arimo Bold"/>
              </a:rPr>
              <a:t>Mensajes personalizados</a:t>
            </a:r>
            <a:r>
              <a:rPr lang="en-US" sz="3500" spc="175">
                <a:solidFill>
                  <a:srgbClr val="FFFFFF"/>
                </a:solidFill>
                <a:latin typeface="Arimo"/>
              </a:rPr>
              <a:t> para cada una de las jugadas.</a:t>
            </a:r>
          </a:p>
          <a:p>
            <a:pPr marL="755651" lvl="1" indent="-377825">
              <a:lnSpc>
                <a:spcPts val="5250"/>
              </a:lnSpc>
              <a:buFont typeface="Arial"/>
              <a:buChar char="•"/>
            </a:pPr>
            <a:r>
              <a:rPr lang="en-US" sz="3500" spc="175">
                <a:solidFill>
                  <a:srgbClr val="FFFFFF"/>
                </a:solidFill>
                <a:latin typeface="Arimo Bold"/>
              </a:rPr>
              <a:t>Manejo de errores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22092" y="4882244"/>
            <a:ext cx="1668304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 spc="682">
                <a:solidFill>
                  <a:srgbClr val="FFFFFF"/>
                </a:solidFill>
                <a:latin typeface="Arimo Bold"/>
              </a:rPr>
              <a:t>Retos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26589" y="4915535"/>
            <a:ext cx="5190768" cy="49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5"/>
              </a:lnSpc>
              <a:spcBef>
                <a:spcPct val="0"/>
              </a:spcBef>
            </a:pPr>
            <a:r>
              <a:rPr lang="en-US" sz="3500" spc="682">
                <a:solidFill>
                  <a:srgbClr val="FFFFFF"/>
                </a:solidFill>
                <a:latin typeface="Arimo Bold"/>
              </a:rPr>
              <a:t>Margen de mejora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3228" y="3213334"/>
            <a:ext cx="5181850" cy="8284935"/>
          </a:xfrm>
          <a:custGeom>
            <a:avLst/>
            <a:gdLst/>
            <a:ahLst/>
            <a:cxnLst/>
            <a:rect l="l" t="t" r="r" b="b"/>
            <a:pathLst>
              <a:path w="5181850" h="8284935">
                <a:moveTo>
                  <a:pt x="0" y="0"/>
                </a:moveTo>
                <a:lnTo>
                  <a:pt x="5181850" y="0"/>
                </a:lnTo>
                <a:lnTo>
                  <a:pt x="5181850" y="8284934"/>
                </a:lnTo>
                <a:lnTo>
                  <a:pt x="0" y="8284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87603" y="3213334"/>
            <a:ext cx="5181850" cy="8284935"/>
          </a:xfrm>
          <a:custGeom>
            <a:avLst/>
            <a:gdLst/>
            <a:ahLst/>
            <a:cxnLst/>
            <a:rect l="l" t="t" r="r" b="b"/>
            <a:pathLst>
              <a:path w="5181850" h="8284935">
                <a:moveTo>
                  <a:pt x="0" y="0"/>
                </a:moveTo>
                <a:lnTo>
                  <a:pt x="5181850" y="0"/>
                </a:lnTo>
                <a:lnTo>
                  <a:pt x="5181850" y="8284934"/>
                </a:lnTo>
                <a:lnTo>
                  <a:pt x="0" y="8284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11978" y="3213334"/>
            <a:ext cx="5181850" cy="8284935"/>
          </a:xfrm>
          <a:custGeom>
            <a:avLst/>
            <a:gdLst/>
            <a:ahLst/>
            <a:cxnLst/>
            <a:rect l="l" t="t" r="r" b="b"/>
            <a:pathLst>
              <a:path w="5181850" h="8284935">
                <a:moveTo>
                  <a:pt x="0" y="0"/>
                </a:moveTo>
                <a:lnTo>
                  <a:pt x="5181850" y="0"/>
                </a:lnTo>
                <a:lnTo>
                  <a:pt x="5181850" y="8284934"/>
                </a:lnTo>
                <a:lnTo>
                  <a:pt x="0" y="8284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205192" y="5409841"/>
            <a:ext cx="4146673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89693"/>
                </a:solidFill>
                <a:latin typeface="Arimo Bold"/>
              </a:rPr>
              <a:t>Promueve la integración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3205" y="5409841"/>
            <a:ext cx="4146673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E89693"/>
                </a:solidFill>
                <a:latin typeface="Arimo Bold"/>
              </a:rPr>
              <a:t>Material didáctico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89693"/>
                </a:solidFill>
                <a:latin typeface="Arimo Bold"/>
              </a:rPr>
              <a:t>interactivo de valor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87338" y="1513405"/>
            <a:ext cx="7113324" cy="10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9"/>
              </a:lnSpc>
            </a:pPr>
            <a:r>
              <a:rPr lang="en-US" sz="8499">
                <a:solidFill>
                  <a:srgbClr val="D00016"/>
                </a:solidFill>
                <a:latin typeface="Open Sans Bold"/>
              </a:rPr>
              <a:t>RESULTADOS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17178" y="5409841"/>
            <a:ext cx="4146673" cy="18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E89693"/>
                </a:solidFill>
                <a:latin typeface="Arimo Bold"/>
              </a:rPr>
              <a:t>Fomenta el aprendizaje de forma lúdica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4198" y="5366021"/>
            <a:ext cx="3264814" cy="32648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64821" b="-130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597312" y="1028700"/>
            <a:ext cx="3264814" cy="326481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2085382" y="5060519"/>
            <a:ext cx="7315200" cy="2926080"/>
          </a:xfrm>
          <a:custGeom>
            <a:avLst/>
            <a:gdLst/>
            <a:ahLst/>
            <a:cxnLst/>
            <a:rect l="l" t="t" r="r" b="b"/>
            <a:pathLst>
              <a:path w="7315200" h="2926080">
                <a:moveTo>
                  <a:pt x="0" y="0"/>
                </a:moveTo>
                <a:lnTo>
                  <a:pt x="7315200" y="0"/>
                </a:lnTo>
                <a:lnTo>
                  <a:pt x="7315200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478169" y="5368177"/>
            <a:ext cx="3264814" cy="326481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16497" y="1042914"/>
            <a:ext cx="3264814" cy="326481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739" r="-29585" b="-936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082375" y="1806224"/>
            <a:ext cx="2469658" cy="0"/>
          </a:xfrm>
          <a:prstGeom prst="line">
            <a:avLst/>
          </a:prstGeom>
          <a:ln w="114300" cap="rnd">
            <a:solidFill>
              <a:srgbClr val="D0001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4019716"/>
            <a:ext cx="5953115" cy="514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0"/>
              </a:lnSpc>
            </a:pPr>
            <a:r>
              <a:rPr lang="en-US" sz="3000">
                <a:solidFill>
                  <a:srgbClr val="E89693"/>
                </a:solidFill>
                <a:latin typeface="Raleway"/>
              </a:rPr>
              <a:t>Equipo de </a:t>
            </a:r>
            <a:r>
              <a:rPr lang="en-US" sz="3000">
                <a:solidFill>
                  <a:srgbClr val="E89693"/>
                </a:solidFill>
                <a:latin typeface="Raleway Bold"/>
              </a:rPr>
              <a:t>profesionales de la programación</a:t>
            </a:r>
            <a:r>
              <a:rPr lang="en-US" sz="3000">
                <a:solidFill>
                  <a:srgbClr val="E89693"/>
                </a:solidFill>
                <a:latin typeface="Raleway"/>
              </a:rPr>
              <a:t> altamente capacitadas y comprometidas.</a:t>
            </a:r>
          </a:p>
          <a:p>
            <a:pPr>
              <a:lnSpc>
                <a:spcPts val="5100"/>
              </a:lnSpc>
            </a:pPr>
            <a:endParaRPr lang="en-US" sz="3000">
              <a:solidFill>
                <a:srgbClr val="E89693"/>
              </a:solidFill>
              <a:latin typeface="Raleway"/>
            </a:endParaRPr>
          </a:p>
          <a:p>
            <a:pPr>
              <a:lnSpc>
                <a:spcPts val="5100"/>
              </a:lnSpc>
            </a:pPr>
            <a:r>
              <a:rPr lang="en-US" sz="3000">
                <a:solidFill>
                  <a:srgbClr val="E89693"/>
                </a:solidFill>
                <a:latin typeface="Raleway"/>
              </a:rPr>
              <a:t>Creemos que la calidad del servicio reside en nuestra</a:t>
            </a:r>
            <a:r>
              <a:rPr lang="en-US" sz="3000">
                <a:solidFill>
                  <a:srgbClr val="E89693"/>
                </a:solidFill>
                <a:latin typeface="Raleway Bold"/>
              </a:rPr>
              <a:t> aptitud comunicativa</a:t>
            </a:r>
            <a:r>
              <a:rPr lang="en-US" sz="3000">
                <a:solidFill>
                  <a:srgbClr val="E89693"/>
                </a:solidFill>
                <a:latin typeface="Raleway"/>
              </a:rPr>
              <a:t> y en nuestro afán de </a:t>
            </a:r>
            <a:r>
              <a:rPr lang="en-US" sz="3000">
                <a:solidFill>
                  <a:srgbClr val="E89693"/>
                </a:solidFill>
                <a:latin typeface="Raleway Bold"/>
              </a:rPr>
              <a:t>mejora constante</a:t>
            </a:r>
            <a:r>
              <a:rPr lang="en-US" sz="3000">
                <a:solidFill>
                  <a:srgbClr val="E89693"/>
                </a:solidFill>
                <a:latin typeface="Raleway"/>
              </a:rPr>
              <a:t>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190175"/>
            <a:ext cx="5204522" cy="224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69"/>
              </a:lnSpc>
            </a:pPr>
            <a:r>
              <a:rPr lang="en-US" sz="8499">
                <a:solidFill>
                  <a:srgbClr val="D00016"/>
                </a:solidFill>
                <a:latin typeface="Open Sans Bold"/>
              </a:rPr>
              <a:t>NUESTRO</a:t>
            </a:r>
          </a:p>
          <a:p>
            <a:pPr marL="0" lvl="0" indent="0">
              <a:lnSpc>
                <a:spcPts val="8669"/>
              </a:lnSpc>
              <a:spcBef>
                <a:spcPct val="0"/>
              </a:spcBef>
            </a:pPr>
            <a:r>
              <a:rPr lang="en-US" sz="8499">
                <a:solidFill>
                  <a:srgbClr val="D00016"/>
                </a:solidFill>
                <a:latin typeface="Open Sans Bold"/>
              </a:rPr>
              <a:t>EQUIPO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78169" y="4374402"/>
            <a:ext cx="3934256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00016"/>
                </a:solidFill>
                <a:latin typeface="Raleway Bold"/>
              </a:rPr>
              <a:t>EQUIPO DE DESARROLLO</a:t>
            </a:r>
            <a:r>
              <a:rPr lang="en-US" sz="2499">
                <a:solidFill>
                  <a:srgbClr val="FAD7D7"/>
                </a:solidFill>
                <a:latin typeface="Raleway Bold"/>
              </a:rPr>
              <a:t>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89693"/>
                </a:solidFill>
                <a:latin typeface="Raleway Bold"/>
              </a:rPr>
              <a:t>Tania Graff Dorado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85382" y="8699666"/>
            <a:ext cx="432704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D00016"/>
                </a:solidFill>
                <a:latin typeface="Raleway Bold"/>
              </a:rPr>
              <a:t>EQUIPO DE DESARROLLO</a:t>
            </a:r>
          </a:p>
          <a:p>
            <a:pPr algn="ctr">
              <a:lnSpc>
                <a:spcPts val="3499"/>
              </a:lnSpc>
            </a:pPr>
            <a:r>
              <a:rPr lang="en-US" sz="2499" spc="-49">
                <a:solidFill>
                  <a:srgbClr val="E89693"/>
                </a:solidFill>
                <a:latin typeface="Raleway Bold"/>
              </a:rPr>
              <a:t>Marta García Palomo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47828" y="8699666"/>
            <a:ext cx="403755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00016"/>
                </a:solidFill>
                <a:latin typeface="Raleway Bold"/>
              </a:rPr>
              <a:t>EQUIPO DE DESARROLLO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89693"/>
                </a:solidFill>
                <a:latin typeface="Raleway Bold"/>
              </a:rPr>
              <a:t>Reyes Altozano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34198" y="4365230"/>
            <a:ext cx="359104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D00016"/>
                </a:solidFill>
                <a:latin typeface="Raleway Bold"/>
              </a:rPr>
              <a:t>SCRUM MASTER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E89693"/>
                </a:solidFill>
                <a:latin typeface="Raleway Bold"/>
              </a:rPr>
              <a:t>Valentina Fischer Diaz</a:t>
            </a:r>
            <a:r>
              <a:rPr lang="en-US" sz="2499">
                <a:solidFill>
                  <a:srgbClr val="458B7D"/>
                </a:solidFill>
                <a:latin typeface="Raleway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2875" y="3251318"/>
            <a:ext cx="2949122" cy="5898243"/>
            <a:chOff x="0" y="0"/>
            <a:chExt cx="317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3175000" y="0"/>
                  </a:moveTo>
                  <a:lnTo>
                    <a:pt x="3175000" y="6350000"/>
                  </a:lnTo>
                  <a:cubicBezTo>
                    <a:pt x="1421498" y="6350000"/>
                    <a:pt x="0" y="4928502"/>
                    <a:pt x="0" y="3175000"/>
                  </a:cubicBezTo>
                  <a:cubicBezTo>
                    <a:pt x="0" y="1421498"/>
                    <a:pt x="1421498" y="0"/>
                    <a:pt x="3175000" y="0"/>
                  </a:cubicBezTo>
                  <a:close/>
                </a:path>
              </a:pathLst>
            </a:custGeom>
            <a:blipFill>
              <a:blip r:embed="rId2"/>
              <a:stretch>
                <a:fillRect l="-44334" r="-44334" b="-413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981320" y="3251318"/>
            <a:ext cx="11513805" cy="6006982"/>
            <a:chOff x="0" y="0"/>
            <a:chExt cx="3032443" cy="1582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32443" cy="1582086"/>
            </a:xfrm>
            <a:custGeom>
              <a:avLst/>
              <a:gdLst/>
              <a:ahLst/>
              <a:cxnLst/>
              <a:rect l="l" t="t" r="r" b="b"/>
              <a:pathLst>
                <a:path w="3032443" h="1582086">
                  <a:moveTo>
                    <a:pt x="34293" y="0"/>
                  </a:moveTo>
                  <a:lnTo>
                    <a:pt x="2998150" y="0"/>
                  </a:lnTo>
                  <a:cubicBezTo>
                    <a:pt x="3007245" y="0"/>
                    <a:pt x="3015967" y="3613"/>
                    <a:pt x="3022399" y="10044"/>
                  </a:cubicBezTo>
                  <a:cubicBezTo>
                    <a:pt x="3028830" y="16475"/>
                    <a:pt x="3032443" y="25198"/>
                    <a:pt x="3032443" y="34293"/>
                  </a:cubicBezTo>
                  <a:lnTo>
                    <a:pt x="3032443" y="1547793"/>
                  </a:lnTo>
                  <a:cubicBezTo>
                    <a:pt x="3032443" y="1566732"/>
                    <a:pt x="3017089" y="1582086"/>
                    <a:pt x="2998150" y="1582086"/>
                  </a:cubicBezTo>
                  <a:lnTo>
                    <a:pt x="34293" y="1582086"/>
                  </a:lnTo>
                  <a:cubicBezTo>
                    <a:pt x="15353" y="1582086"/>
                    <a:pt x="0" y="1566732"/>
                    <a:pt x="0" y="1547793"/>
                  </a:cubicBezTo>
                  <a:lnTo>
                    <a:pt x="0" y="34293"/>
                  </a:lnTo>
                  <a:cubicBezTo>
                    <a:pt x="0" y="15353"/>
                    <a:pt x="15353" y="0"/>
                    <a:pt x="34293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3032443" cy="1582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198848" y="3982702"/>
            <a:ext cx="10768970" cy="434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196">
                <a:solidFill>
                  <a:srgbClr val="FFFFFF"/>
                </a:solidFill>
                <a:latin typeface="Arimo"/>
              </a:rPr>
              <a:t>    Persona migrante: Marisa, 36 años. Argentina</a:t>
            </a:r>
          </a:p>
          <a:p>
            <a:pPr>
              <a:lnSpc>
                <a:spcPts val="4900"/>
              </a:lnSpc>
            </a:pPr>
            <a:endParaRPr lang="en-US" sz="3500" spc="196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900"/>
              </a:lnSpc>
            </a:pPr>
            <a:r>
              <a:rPr lang="en-US" sz="3500" spc="196">
                <a:solidFill>
                  <a:srgbClr val="FFFFFF"/>
                </a:solidFill>
                <a:latin typeface="Arimo"/>
              </a:rPr>
              <a:t>    Ampliar conocimiento cultura española</a:t>
            </a:r>
          </a:p>
          <a:p>
            <a:pPr>
              <a:lnSpc>
                <a:spcPts val="4900"/>
              </a:lnSpc>
            </a:pPr>
            <a:endParaRPr lang="en-US" sz="3500" spc="196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900"/>
              </a:lnSpc>
            </a:pPr>
            <a:r>
              <a:rPr lang="en-US" sz="3500" spc="196">
                <a:solidFill>
                  <a:srgbClr val="FFFFFF"/>
                </a:solidFill>
                <a:latin typeface="Arimo"/>
              </a:rPr>
              <a:t>    Mejorar nivel de español</a:t>
            </a:r>
          </a:p>
          <a:p>
            <a:pPr>
              <a:lnSpc>
                <a:spcPts val="4900"/>
              </a:lnSpc>
            </a:pPr>
            <a:endParaRPr lang="en-US" sz="3500" spc="196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spc="196">
                <a:solidFill>
                  <a:srgbClr val="FFFFFF"/>
                </a:solidFill>
                <a:latin typeface="Arimo"/>
              </a:rPr>
              <a:t>    Obtener nacionalidad</a:t>
            </a:r>
          </a:p>
        </p:txBody>
      </p:sp>
      <p:sp>
        <p:nvSpPr>
          <p:cNvPr id="8" name="Freeform 8"/>
          <p:cNvSpPr/>
          <p:nvPr/>
        </p:nvSpPr>
        <p:spPr>
          <a:xfrm>
            <a:off x="5198848" y="4077952"/>
            <a:ext cx="371363" cy="536089"/>
          </a:xfrm>
          <a:custGeom>
            <a:avLst/>
            <a:gdLst/>
            <a:ahLst/>
            <a:cxnLst/>
            <a:rect l="l" t="t" r="r" b="b"/>
            <a:pathLst>
              <a:path w="371363" h="536089">
                <a:moveTo>
                  <a:pt x="0" y="0"/>
                </a:moveTo>
                <a:lnTo>
                  <a:pt x="371364" y="0"/>
                </a:lnTo>
                <a:lnTo>
                  <a:pt x="371364" y="536089"/>
                </a:lnTo>
                <a:lnTo>
                  <a:pt x="0" y="53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00078" y="1247775"/>
            <a:ext cx="12087843" cy="107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19"/>
              </a:lnSpc>
            </a:pPr>
            <a:r>
              <a:rPr lang="en-US" sz="8499">
                <a:solidFill>
                  <a:srgbClr val="D00016"/>
                </a:solidFill>
                <a:latin typeface="Open Sans Bold"/>
              </a:rPr>
              <a:t>HISTORIA DE USUARIO</a:t>
            </a:r>
          </a:p>
        </p:txBody>
      </p:sp>
      <p:sp>
        <p:nvSpPr>
          <p:cNvPr id="10" name="Freeform 10"/>
          <p:cNvSpPr/>
          <p:nvPr/>
        </p:nvSpPr>
        <p:spPr>
          <a:xfrm>
            <a:off x="5198848" y="5358845"/>
            <a:ext cx="371363" cy="536089"/>
          </a:xfrm>
          <a:custGeom>
            <a:avLst/>
            <a:gdLst/>
            <a:ahLst/>
            <a:cxnLst/>
            <a:rect l="l" t="t" r="r" b="b"/>
            <a:pathLst>
              <a:path w="371363" h="536089">
                <a:moveTo>
                  <a:pt x="0" y="0"/>
                </a:moveTo>
                <a:lnTo>
                  <a:pt x="371364" y="0"/>
                </a:lnTo>
                <a:lnTo>
                  <a:pt x="371364" y="536089"/>
                </a:lnTo>
                <a:lnTo>
                  <a:pt x="0" y="53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198848" y="6572842"/>
            <a:ext cx="371363" cy="536089"/>
          </a:xfrm>
          <a:custGeom>
            <a:avLst/>
            <a:gdLst/>
            <a:ahLst/>
            <a:cxnLst/>
            <a:rect l="l" t="t" r="r" b="b"/>
            <a:pathLst>
              <a:path w="371363" h="536089">
                <a:moveTo>
                  <a:pt x="0" y="0"/>
                </a:moveTo>
                <a:lnTo>
                  <a:pt x="371364" y="0"/>
                </a:lnTo>
                <a:lnTo>
                  <a:pt x="371364" y="536088"/>
                </a:lnTo>
                <a:lnTo>
                  <a:pt x="0" y="536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198848" y="7786838"/>
            <a:ext cx="371363" cy="536089"/>
          </a:xfrm>
          <a:custGeom>
            <a:avLst/>
            <a:gdLst/>
            <a:ahLst/>
            <a:cxnLst/>
            <a:rect l="l" t="t" r="r" b="b"/>
            <a:pathLst>
              <a:path w="371363" h="536089">
                <a:moveTo>
                  <a:pt x="0" y="0"/>
                </a:moveTo>
                <a:lnTo>
                  <a:pt x="371364" y="0"/>
                </a:lnTo>
                <a:lnTo>
                  <a:pt x="371364" y="536089"/>
                </a:lnTo>
                <a:lnTo>
                  <a:pt x="0" y="53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975" y="-145910"/>
            <a:ext cx="6441884" cy="9404210"/>
          </a:xfrm>
          <a:custGeom>
            <a:avLst/>
            <a:gdLst/>
            <a:ahLst/>
            <a:cxnLst/>
            <a:rect l="l" t="t" r="r" b="b"/>
            <a:pathLst>
              <a:path w="6441884" h="9404210">
                <a:moveTo>
                  <a:pt x="0" y="0"/>
                </a:moveTo>
                <a:lnTo>
                  <a:pt x="6441884" y="0"/>
                </a:lnTo>
                <a:lnTo>
                  <a:pt x="6441884" y="9404210"/>
                </a:lnTo>
                <a:lnTo>
                  <a:pt x="0" y="940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19083" y="2520315"/>
            <a:ext cx="5246370" cy="524637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878637" y="-292192"/>
            <a:ext cx="11586250" cy="10910101"/>
            <a:chOff x="0" y="0"/>
            <a:chExt cx="3051523" cy="28734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51523" cy="2873442"/>
            </a:xfrm>
            <a:custGeom>
              <a:avLst/>
              <a:gdLst/>
              <a:ahLst/>
              <a:cxnLst/>
              <a:rect l="l" t="t" r="r" b="b"/>
              <a:pathLst>
                <a:path w="3051523" h="2873442">
                  <a:moveTo>
                    <a:pt x="0" y="0"/>
                  </a:moveTo>
                  <a:lnTo>
                    <a:pt x="3051523" y="0"/>
                  </a:lnTo>
                  <a:lnTo>
                    <a:pt x="3051523" y="2873442"/>
                  </a:lnTo>
                  <a:lnTo>
                    <a:pt x="0" y="2873442"/>
                  </a:ln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3051523" cy="2873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23900" y="1187450"/>
            <a:ext cx="9318363" cy="6130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3499">
                <a:solidFill>
                  <a:srgbClr val="FFFFFF"/>
                </a:solidFill>
                <a:latin typeface="Arimo Bold"/>
              </a:rPr>
              <a:t>Adalab</a:t>
            </a:r>
            <a:r>
              <a:rPr lang="en-US" sz="3499">
                <a:solidFill>
                  <a:srgbClr val="FFFFFF"/>
                </a:solidFill>
                <a:latin typeface="Arimo"/>
              </a:rPr>
              <a:t> nos ha encargado el desarrollo de 3 juegos clásicos con Python para el </a:t>
            </a:r>
            <a:r>
              <a:rPr lang="en-US" sz="3499">
                <a:solidFill>
                  <a:srgbClr val="FFFFFF"/>
                </a:solidFill>
                <a:latin typeface="Arimo Bold"/>
              </a:rPr>
              <a:t>Instituto Cevantes:</a:t>
            </a:r>
          </a:p>
          <a:p>
            <a:pPr>
              <a:lnSpc>
                <a:spcPts val="6999"/>
              </a:lnSpc>
            </a:pPr>
            <a:endParaRPr lang="en-US" sz="3499">
              <a:solidFill>
                <a:srgbClr val="FFFFFF"/>
              </a:solidFill>
              <a:latin typeface="Arimo Bold"/>
            </a:endParaRPr>
          </a:p>
          <a:p>
            <a:pPr marL="755644" lvl="1" indent="-377822">
              <a:lnSpc>
                <a:spcPts val="699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Arimo"/>
              </a:rPr>
              <a:t>E</a:t>
            </a:r>
            <a:r>
              <a:rPr lang="en-US" sz="3499">
                <a:solidFill>
                  <a:srgbClr val="FFFFFF"/>
                </a:solidFill>
                <a:latin typeface="Arimo Bold Italics"/>
              </a:rPr>
              <a:t>l ahorcado</a:t>
            </a:r>
          </a:p>
          <a:p>
            <a:pPr marL="755644" lvl="1" indent="-377822">
              <a:lnSpc>
                <a:spcPts val="699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Arimo Bold Italics"/>
              </a:rPr>
              <a:t>Preguntas y Respuestas</a:t>
            </a:r>
          </a:p>
          <a:p>
            <a:pPr marL="755644" lvl="1" indent="-377822" algn="l">
              <a:lnSpc>
                <a:spcPts val="6999"/>
              </a:lnSpc>
              <a:buAutoNum type="arabicPeriod"/>
            </a:pPr>
            <a:r>
              <a:rPr lang="en-US" sz="3499">
                <a:solidFill>
                  <a:srgbClr val="FFFFFF"/>
                </a:solidFill>
                <a:latin typeface="Arimo Bold Italics"/>
              </a:rPr>
              <a:t>Piedra, Papel o Tijera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41324"/>
            <a:ext cx="22942221" cy="10589703"/>
            <a:chOff x="0" y="0"/>
            <a:chExt cx="88045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451" cy="406400"/>
            </a:xfrm>
            <a:custGeom>
              <a:avLst/>
              <a:gdLst/>
              <a:ahLst/>
              <a:cxnLst/>
              <a:rect l="l" t="t" r="r" b="b"/>
              <a:pathLst>
                <a:path w="880451" h="406400">
                  <a:moveTo>
                    <a:pt x="677251" y="0"/>
                  </a:moveTo>
                  <a:cubicBezTo>
                    <a:pt x="789476" y="0"/>
                    <a:pt x="880451" y="90976"/>
                    <a:pt x="880451" y="203200"/>
                  </a:cubicBezTo>
                  <a:cubicBezTo>
                    <a:pt x="880451" y="315424"/>
                    <a:pt x="789476" y="406400"/>
                    <a:pt x="677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80451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10592" y="1181100"/>
            <a:ext cx="7866817" cy="11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4"/>
              </a:lnSpc>
              <a:spcBef>
                <a:spcPct val="0"/>
              </a:spcBef>
            </a:pPr>
            <a:r>
              <a:rPr lang="en-US" sz="8499" spc="1657">
                <a:solidFill>
                  <a:srgbClr val="D00016"/>
                </a:solidFill>
                <a:latin typeface="Open Sans Bold"/>
              </a:rPr>
              <a:t>VALOR PYR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83783" y="3117850"/>
            <a:ext cx="12120433" cy="61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</a:rPr>
              <a:t>Ayuda preparar la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Prueba de Conocimientos Constitucionales y Socioculturales de España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 del IE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</a:rPr>
              <a:t>Sobre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geografía 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española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</a:rPr>
              <a:t>Previsto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ampliar la temática 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Preguntas reales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 formuladas de forma clara 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</a:rPr>
              <a:t>Mensajes con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instrucciones 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en todo momento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Lenguaje inclusivo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381629" y="6165858"/>
            <a:ext cx="4889111" cy="48891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14571" b="-145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41324"/>
            <a:ext cx="22942221" cy="10589703"/>
            <a:chOff x="0" y="0"/>
            <a:chExt cx="88045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451" cy="406400"/>
            </a:xfrm>
            <a:custGeom>
              <a:avLst/>
              <a:gdLst/>
              <a:ahLst/>
              <a:cxnLst/>
              <a:rect l="l" t="t" r="r" b="b"/>
              <a:pathLst>
                <a:path w="880451" h="406400">
                  <a:moveTo>
                    <a:pt x="677251" y="0"/>
                  </a:moveTo>
                  <a:cubicBezTo>
                    <a:pt x="789476" y="0"/>
                    <a:pt x="880451" y="90976"/>
                    <a:pt x="880451" y="203200"/>
                  </a:cubicBezTo>
                  <a:cubicBezTo>
                    <a:pt x="880451" y="315424"/>
                    <a:pt x="789476" y="406400"/>
                    <a:pt x="677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80451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81037" y="1181100"/>
            <a:ext cx="13125925" cy="11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4"/>
              </a:lnSpc>
              <a:spcBef>
                <a:spcPct val="0"/>
              </a:spcBef>
            </a:pPr>
            <a:r>
              <a:rPr lang="en-US" sz="8499" spc="1657">
                <a:solidFill>
                  <a:srgbClr val="D00016"/>
                </a:solidFill>
                <a:latin typeface="Open Sans Bold"/>
              </a:rPr>
              <a:t>VALOR AHORCADO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83783" y="4003675"/>
            <a:ext cx="12120433" cy="525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</a:rPr>
              <a:t>Ayuda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mejorar escritura y ortografía 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en castellano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</a:rPr>
              <a:t>Ayuda a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aprender vocabulario empleado en España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</a:rPr>
              <a:t>Versión en castellano. Previsto hacer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versiones 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para cada una de las demás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 lenguas oficiales del estado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</a:rPr>
              <a:t>Mensajes con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instrucciones 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en todo momento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Lenguaje inclusivo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814744" y="6127982"/>
            <a:ext cx="4889111" cy="48891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2277" r="-228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41324"/>
            <a:ext cx="22942221" cy="10589703"/>
            <a:chOff x="0" y="0"/>
            <a:chExt cx="880451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451" cy="406400"/>
            </a:xfrm>
            <a:custGeom>
              <a:avLst/>
              <a:gdLst/>
              <a:ahLst/>
              <a:cxnLst/>
              <a:rect l="l" t="t" r="r" b="b"/>
              <a:pathLst>
                <a:path w="880451" h="406400">
                  <a:moveTo>
                    <a:pt x="677251" y="0"/>
                  </a:moveTo>
                  <a:cubicBezTo>
                    <a:pt x="789476" y="0"/>
                    <a:pt x="880451" y="90976"/>
                    <a:pt x="880451" y="203200"/>
                  </a:cubicBezTo>
                  <a:cubicBezTo>
                    <a:pt x="880451" y="315424"/>
                    <a:pt x="789476" y="406400"/>
                    <a:pt x="67725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8969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880451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1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225260" y="1181100"/>
            <a:ext cx="7837480" cy="11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4"/>
              </a:lnSpc>
              <a:spcBef>
                <a:spcPct val="0"/>
              </a:spcBef>
            </a:pPr>
            <a:r>
              <a:rPr lang="en-US" sz="8499" spc="1657">
                <a:solidFill>
                  <a:srgbClr val="D00016"/>
                </a:solidFill>
                <a:latin typeface="Open Sans Bold"/>
              </a:rPr>
              <a:t>VALOR PPT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83783" y="4453201"/>
            <a:ext cx="12120433" cy="348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Entretiene, ameniza la espera, ayuda a relajarse para después afrontar mejor el estudio.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"/>
              </a:rPr>
              <a:t>Mensajes con </a:t>
            </a:r>
            <a:r>
              <a:rPr lang="en-US" sz="3500">
                <a:solidFill>
                  <a:srgbClr val="FFFFFF"/>
                </a:solidFill>
                <a:latin typeface="Arimo Bold"/>
              </a:rPr>
              <a:t>instrucciones 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en todo momento</a:t>
            </a:r>
          </a:p>
          <a:p>
            <a:pPr marL="755651" lvl="1" indent="-377825">
              <a:lnSpc>
                <a:spcPts val="70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Arimo Bold"/>
              </a:rPr>
              <a:t>Lenguaje inclusivo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814744" y="6127982"/>
            <a:ext cx="4889111" cy="48891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72277" r="-228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43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6908" y="1028700"/>
            <a:ext cx="1792392" cy="1792392"/>
          </a:xfrm>
          <a:custGeom>
            <a:avLst/>
            <a:gdLst/>
            <a:ahLst/>
            <a:cxnLst/>
            <a:rect l="l" t="t" r="r" b="b"/>
            <a:pathLst>
              <a:path w="1792392" h="1792392">
                <a:moveTo>
                  <a:pt x="0" y="0"/>
                </a:moveTo>
                <a:lnTo>
                  <a:pt x="1792392" y="0"/>
                </a:lnTo>
                <a:lnTo>
                  <a:pt x="1792392" y="1792392"/>
                </a:lnTo>
                <a:lnTo>
                  <a:pt x="0" y="1792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228662">
            <a:off x="14134221" y="5358260"/>
            <a:ext cx="3432945" cy="3407198"/>
          </a:xfrm>
          <a:custGeom>
            <a:avLst/>
            <a:gdLst/>
            <a:ahLst/>
            <a:cxnLst/>
            <a:rect l="l" t="t" r="r" b="b"/>
            <a:pathLst>
              <a:path w="3432945" h="3407198">
                <a:moveTo>
                  <a:pt x="0" y="0"/>
                </a:moveTo>
                <a:lnTo>
                  <a:pt x="3432945" y="0"/>
                </a:lnTo>
                <a:lnTo>
                  <a:pt x="3432945" y="3407198"/>
                </a:lnTo>
                <a:lnTo>
                  <a:pt x="0" y="34071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52857" y="3280410"/>
            <a:ext cx="12782285" cy="384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 spc="1170">
                <a:solidFill>
                  <a:srgbClr val="D00016"/>
                </a:solidFill>
                <a:latin typeface="Garet Bold"/>
              </a:rPr>
              <a:t>SI TENÉIS ALGUNA</a:t>
            </a:r>
          </a:p>
          <a:p>
            <a:pPr algn="ctr">
              <a:lnSpc>
                <a:spcPts val="6060"/>
              </a:lnSpc>
            </a:pPr>
            <a:endParaRPr lang="en-US" sz="6000" spc="1170">
              <a:solidFill>
                <a:srgbClr val="D00016"/>
              </a:solidFill>
              <a:latin typeface="Garet Bold"/>
            </a:endParaRPr>
          </a:p>
          <a:p>
            <a:pPr algn="ctr">
              <a:lnSpc>
                <a:spcPts val="6060"/>
              </a:lnSpc>
            </a:pPr>
            <a:r>
              <a:rPr lang="en-US" sz="6000" spc="1170">
                <a:solidFill>
                  <a:srgbClr val="D00016"/>
                </a:solidFill>
                <a:latin typeface="Garet Bold"/>
              </a:rPr>
              <a:t> PREGUNTA...</a:t>
            </a:r>
          </a:p>
          <a:p>
            <a:pPr algn="ctr">
              <a:lnSpc>
                <a:spcPts val="6060"/>
              </a:lnSpc>
            </a:pPr>
            <a:endParaRPr lang="en-US" sz="6000" spc="1170">
              <a:solidFill>
                <a:srgbClr val="D00016"/>
              </a:solidFill>
              <a:latin typeface="Garet Bold"/>
            </a:endParaRPr>
          </a:p>
          <a:p>
            <a:pPr marL="0" lvl="1" indent="0" algn="ctr">
              <a:lnSpc>
                <a:spcPts val="6060"/>
              </a:lnSpc>
              <a:spcBef>
                <a:spcPct val="0"/>
              </a:spcBef>
            </a:pPr>
            <a:r>
              <a:rPr lang="en-US" sz="6000" spc="1170">
                <a:solidFill>
                  <a:srgbClr val="D00016"/>
                </a:solidFill>
                <a:latin typeface="Garet Bold"/>
              </a:rPr>
              <a:t>SOMOS TODO OÍDOS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50333"/>
            <a:ext cx="6117045" cy="3436667"/>
          </a:xfrm>
          <a:custGeom>
            <a:avLst/>
            <a:gdLst/>
            <a:ahLst/>
            <a:cxnLst/>
            <a:rect l="l" t="t" r="r" b="b"/>
            <a:pathLst>
              <a:path w="6117045" h="3436667">
                <a:moveTo>
                  <a:pt x="0" y="0"/>
                </a:moveTo>
                <a:lnTo>
                  <a:pt x="6117045" y="0"/>
                </a:lnTo>
                <a:lnTo>
                  <a:pt x="6117045" y="3436667"/>
                </a:lnTo>
                <a:lnTo>
                  <a:pt x="0" y="3436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1926849" y="0"/>
            <a:ext cx="6361151" cy="6361151"/>
          </a:xfrm>
          <a:custGeom>
            <a:avLst/>
            <a:gdLst/>
            <a:ahLst/>
            <a:cxnLst/>
            <a:rect l="l" t="t" r="r" b="b"/>
            <a:pathLst>
              <a:path w="6361151" h="6361151">
                <a:moveTo>
                  <a:pt x="0" y="0"/>
                </a:moveTo>
                <a:lnTo>
                  <a:pt x="6361151" y="0"/>
                </a:lnTo>
                <a:lnTo>
                  <a:pt x="6361151" y="6361151"/>
                </a:lnTo>
                <a:lnTo>
                  <a:pt x="0" y="6361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474202" y="8568666"/>
            <a:ext cx="445232" cy="445232"/>
          </a:xfrm>
          <a:custGeom>
            <a:avLst/>
            <a:gdLst/>
            <a:ahLst/>
            <a:cxnLst/>
            <a:rect l="l" t="t" r="r" b="b"/>
            <a:pathLst>
              <a:path w="445232" h="445232">
                <a:moveTo>
                  <a:pt x="0" y="0"/>
                </a:moveTo>
                <a:lnTo>
                  <a:pt x="445232" y="0"/>
                </a:lnTo>
                <a:lnTo>
                  <a:pt x="445232" y="445233"/>
                </a:lnTo>
                <a:lnTo>
                  <a:pt x="0" y="445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474202" y="7997214"/>
            <a:ext cx="445232" cy="445232"/>
          </a:xfrm>
          <a:custGeom>
            <a:avLst/>
            <a:gdLst/>
            <a:ahLst/>
            <a:cxnLst/>
            <a:rect l="l" t="t" r="r" b="b"/>
            <a:pathLst>
              <a:path w="445232" h="445232">
                <a:moveTo>
                  <a:pt x="0" y="0"/>
                </a:moveTo>
                <a:lnTo>
                  <a:pt x="445232" y="0"/>
                </a:lnTo>
                <a:lnTo>
                  <a:pt x="445232" y="445232"/>
                </a:lnTo>
                <a:lnTo>
                  <a:pt x="0" y="445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474202" y="9137724"/>
            <a:ext cx="445232" cy="445232"/>
          </a:xfrm>
          <a:custGeom>
            <a:avLst/>
            <a:gdLst/>
            <a:ahLst/>
            <a:cxnLst/>
            <a:rect l="l" t="t" r="r" b="b"/>
            <a:pathLst>
              <a:path w="445232" h="445232">
                <a:moveTo>
                  <a:pt x="0" y="0"/>
                </a:moveTo>
                <a:lnTo>
                  <a:pt x="445232" y="0"/>
                </a:lnTo>
                <a:lnTo>
                  <a:pt x="445232" y="445232"/>
                </a:lnTo>
                <a:lnTo>
                  <a:pt x="0" y="4452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534904" y="3771853"/>
            <a:ext cx="7218192" cy="307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060"/>
              </a:lnSpc>
              <a:spcBef>
                <a:spcPct val="0"/>
              </a:spcBef>
            </a:pPr>
            <a:r>
              <a:rPr lang="en-US" sz="6000" spc="1170">
                <a:solidFill>
                  <a:srgbClr val="D00016"/>
                </a:solidFill>
                <a:latin typeface="Open Sans Bold"/>
              </a:rPr>
              <a:t> MUCHAS GRACIAS POR VUESTRA ATENCIÓN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2912" y="8065761"/>
            <a:ext cx="2810886" cy="3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"/>
              </a:lnSpc>
            </a:pPr>
            <a:r>
              <a:rPr lang="en-US" sz="1400" spc="273">
                <a:solidFill>
                  <a:srgbClr val="D00016"/>
                </a:solidFill>
                <a:latin typeface="Arimo Bold"/>
              </a:rPr>
              <a:t>www.lascomplainers.es</a:t>
            </a:r>
          </a:p>
          <a:p>
            <a:pPr marL="0" lvl="1" indent="0" algn="ctr">
              <a:lnSpc>
                <a:spcPts val="1414"/>
              </a:lnSpc>
              <a:spcBef>
                <a:spcPct val="0"/>
              </a:spcBef>
            </a:pPr>
            <a:endParaRPr lang="en-US" sz="1400" spc="273">
              <a:solidFill>
                <a:srgbClr val="D00016"/>
              </a:solidFill>
              <a:latin typeface="Arim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02912" y="8677949"/>
            <a:ext cx="1683551" cy="3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"/>
              </a:lnSpc>
            </a:pPr>
            <a:r>
              <a:rPr lang="en-US" sz="1400" spc="273">
                <a:solidFill>
                  <a:srgbClr val="D00016"/>
                </a:solidFill>
                <a:latin typeface="Arimo Bold"/>
              </a:rPr>
              <a:t>+34638258933</a:t>
            </a:r>
          </a:p>
          <a:p>
            <a:pPr marL="0" lvl="1" indent="0" algn="ctr">
              <a:lnSpc>
                <a:spcPts val="1414"/>
              </a:lnSpc>
              <a:spcBef>
                <a:spcPct val="0"/>
              </a:spcBef>
            </a:pPr>
            <a:endParaRPr lang="en-US" sz="1400" spc="273">
              <a:solidFill>
                <a:srgbClr val="D00016"/>
              </a:solidFill>
              <a:latin typeface="Arim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002912" y="9258300"/>
            <a:ext cx="2590000" cy="3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4"/>
              </a:lnSpc>
            </a:pPr>
            <a:r>
              <a:rPr lang="en-US" sz="1400" spc="273">
                <a:solidFill>
                  <a:srgbClr val="D00016"/>
                </a:solidFill>
                <a:latin typeface="Arimo Bold"/>
              </a:rPr>
              <a:t>hola@complainers.es</a:t>
            </a:r>
          </a:p>
          <a:p>
            <a:pPr marL="0" lvl="1" indent="0" algn="ctr">
              <a:lnSpc>
                <a:spcPts val="1414"/>
              </a:lnSpc>
              <a:spcBef>
                <a:spcPct val="0"/>
              </a:spcBef>
            </a:pPr>
            <a:endParaRPr lang="en-US" sz="1400" spc="273">
              <a:solidFill>
                <a:srgbClr val="D00016"/>
              </a:solidFill>
              <a:latin typeface="Arim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427</Words>
  <Application>Microsoft Office PowerPoint</Application>
  <PresentationFormat>Custom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Arimo Bold</vt:lpstr>
      <vt:lpstr>Arimo Bold Italics</vt:lpstr>
      <vt:lpstr>Open Sans Bold</vt:lpstr>
      <vt:lpstr>Garet Bold</vt:lpstr>
      <vt:lpstr>Raleway Bold</vt:lpstr>
      <vt:lpstr>Raleway</vt:lpstr>
      <vt:lpstr>Calibri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HISTORIAS DE USUARIO</dc:title>
  <cp:lastModifiedBy>Valentina Fischer</cp:lastModifiedBy>
  <cp:revision>4</cp:revision>
  <dcterms:created xsi:type="dcterms:W3CDTF">2006-08-16T00:00:00Z</dcterms:created>
  <dcterms:modified xsi:type="dcterms:W3CDTF">2024-04-02T17:48:03Z</dcterms:modified>
  <dc:identifier>DAGA_wFDslI</dc:identifier>
</cp:coreProperties>
</file>